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1394" r:id="rId2"/>
    <p:sldId id="1392" r:id="rId3"/>
    <p:sldId id="1393" r:id="rId4"/>
    <p:sldId id="527" r:id="rId5"/>
    <p:sldId id="525" r:id="rId6"/>
    <p:sldId id="1377" r:id="rId7"/>
    <p:sldId id="1388" r:id="rId8"/>
    <p:sldId id="1391" r:id="rId9"/>
    <p:sldId id="1387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Дворецкая Наталья Владимировна" initials="ДНВ" lastIdx="1" clrIdx="2">
    <p:extLst>
      <p:ext uri="{19B8F6BF-5375-455C-9EA6-DF929625EA0E}">
        <p15:presenceInfo xmlns:p15="http://schemas.microsoft.com/office/powerpoint/2012/main" userId="S-1-5-21-511926705-3490682154-629023241-1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DD8C2"/>
    <a:srgbClr val="F4903E"/>
    <a:srgbClr val="E44328"/>
    <a:srgbClr val="F2ECDE"/>
    <a:srgbClr val="F7F2E5"/>
    <a:srgbClr val="CCFFFF"/>
    <a:srgbClr val="ED5338"/>
    <a:srgbClr val="000000"/>
    <a:srgbClr val="C59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1" autoAdjust="0"/>
    <p:restoredTop sz="96374" autoAdjust="0"/>
  </p:normalViewPr>
  <p:slideViewPr>
    <p:cSldViewPr snapToGrid="0">
      <p:cViewPr varScale="1">
        <p:scale>
          <a:sx n="104" d="100"/>
          <a:sy n="104" d="100"/>
        </p:scale>
        <p:origin x="1410" y="114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 dirty="0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 dirty="0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454881" y="0"/>
            <a:ext cx="5220457" cy="490209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053235">
            <a:off x="53479" y="497853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11588725">
            <a:off x="8131035" y="6268904"/>
            <a:ext cx="1802423" cy="1762155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959324" y="29613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5002" y="2887839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800210" y="1069388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6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64676" y="3011360"/>
            <a:ext cx="6968884" cy="130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Итоги деятельности 2022 год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АВТОНОМНАЯ НЕКОММЕРЧЕСКАЯ ОРГАНИЗАЦИЯ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«ЦЕНТР РАЗВИТИЯ ПРЕДПРИНИМАТЕЛЬСТВА И ПОДДЕРЖКИ ЭКСПОРТА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ИВАНОВСКОЙ  ОБЛАСТИ»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0BD844F-9628-4E05-B0C5-162DD27F6349}"/>
              </a:ext>
            </a:extLst>
          </p:cNvPr>
          <p:cNvSpPr/>
          <p:nvPr/>
        </p:nvSpPr>
        <p:spPr>
          <a:xfrm>
            <a:off x="994968" y="4780034"/>
            <a:ext cx="7288230" cy="77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" marR="5080">
              <a:spcBef>
                <a:spcPts val="95"/>
              </a:spcBef>
            </a:pPr>
            <a:r>
              <a:rPr lang="ru-RU" sz="1052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Центра регламентирована: </a:t>
            </a:r>
          </a:p>
          <a:p>
            <a:pPr marL="325824" marR="4680" indent="-315879">
              <a:spcBef>
                <a:spcPts val="88"/>
              </a:spcBef>
              <a:buFont typeface="Arial" panose="020B0604020202020204" pitchFamily="34" charset="0"/>
              <a:buChar char="•"/>
            </a:pPr>
            <a:r>
              <a:rPr lang="ru-RU" sz="1052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№ 209-ФЗ от 24.07.2017</a:t>
            </a:r>
          </a:p>
          <a:p>
            <a:pPr marL="325824" marR="4680" indent="-315879">
              <a:spcBef>
                <a:spcPts val="88"/>
              </a:spcBef>
              <a:buFont typeface="Arial" panose="020B0604020202020204" pitchFamily="34" charset="0"/>
              <a:buChar char="•"/>
            </a:pPr>
            <a:r>
              <a:rPr lang="ru-RU" sz="1052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Минэкономразвития Российской Федерации № 142 от 26.03.2021 г.</a:t>
            </a:r>
          </a:p>
          <a:p>
            <a:pPr marL="325824" marR="4680" indent="-315879">
              <a:spcBef>
                <a:spcPts val="88"/>
              </a:spcBef>
              <a:buFont typeface="Arial" panose="020B0604020202020204" pitchFamily="34" charset="0"/>
              <a:buChar char="•"/>
            </a:pPr>
            <a:r>
              <a:rPr lang="ru-RU" sz="1052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Минэкономразвития Российской Федерации №77 от  18.02.2021г.</a:t>
            </a:r>
          </a:p>
        </p:txBody>
      </p:sp>
    </p:spTree>
    <p:extLst>
      <p:ext uri="{BB962C8B-B14F-4D97-AF65-F5344CB8AC3E}">
        <p14:creationId xmlns:p14="http://schemas.microsoft.com/office/powerpoint/2010/main" val="28567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412599" y="2723559"/>
            <a:ext cx="2106808" cy="221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476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476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" name="Teardrop 46"/>
          <p:cNvSpPr/>
          <p:nvPr/>
        </p:nvSpPr>
        <p:spPr>
          <a:xfrm>
            <a:off x="335504" y="3789839"/>
            <a:ext cx="403619" cy="386005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14" b="1" dirty="0">
                <a:solidFill>
                  <a:prstClr val="white"/>
                </a:solidFill>
              </a:rPr>
              <a:t>2</a:t>
            </a:r>
            <a:endParaRPr lang="en-US" sz="1114" b="1" dirty="0">
              <a:solidFill>
                <a:prstClr val="white"/>
              </a:solidFill>
            </a:endParaRPr>
          </a:p>
        </p:txBody>
      </p:sp>
      <p:sp>
        <p:nvSpPr>
          <p:cNvPr id="37" name="Teardrop 46"/>
          <p:cNvSpPr/>
          <p:nvPr/>
        </p:nvSpPr>
        <p:spPr>
          <a:xfrm>
            <a:off x="343325" y="1603878"/>
            <a:ext cx="410321" cy="413970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14" b="1" dirty="0">
                <a:solidFill>
                  <a:prstClr val="white"/>
                </a:solidFill>
              </a:rPr>
              <a:t>1</a:t>
            </a:r>
            <a:endParaRPr lang="en-US" sz="1114" b="1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99127" y="1603878"/>
            <a:ext cx="9249361" cy="709765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Предоставлено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97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поручительство на сумму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517,3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., что позволило привлечь СМСП кредиты и банковские гарантии в объеме  </a:t>
            </a:r>
          </a:p>
          <a:p>
            <a:pPr algn="just"/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1 424,9 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, в т.ч. начинающим предпринимателям - 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18,5 млн. руб</a:t>
            </a:r>
            <a:r>
              <a:rPr lang="ru-RU" sz="1114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044776" y="3777976"/>
            <a:ext cx="9311533" cy="324622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Предоставлено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295 микрозаймов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на сумму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428,8 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1044776" y="6722932"/>
            <a:ext cx="9303711" cy="44137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За 2022 год погашено проблемной задолженности денежными средствами на сумму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3,6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en-US" sz="12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ru-RU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37">
            <a:extLst>
              <a:ext uri="{FF2B5EF4-FFF2-40B4-BE49-F238E27FC236}">
                <a16:creationId xmlns:a16="http://schemas.microsoft.com/office/drawing/2014/main" id="{3900672F-2803-4B3D-B9D6-CBB93FDE9501}"/>
              </a:ext>
            </a:extLst>
          </p:cNvPr>
          <p:cNvSpPr/>
          <p:nvPr/>
        </p:nvSpPr>
        <p:spPr>
          <a:xfrm>
            <a:off x="1754908" y="2394479"/>
            <a:ext cx="8593579" cy="291896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Целевой показатель 2022 по привлеченной финансовой поддержке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486,9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выполнен</a:t>
            </a:r>
            <a:r>
              <a:rPr lang="ru-RU" sz="1114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Скругленный прямоугольник 40">
            <a:extLst>
              <a:ext uri="{FF2B5EF4-FFF2-40B4-BE49-F238E27FC236}">
                <a16:creationId xmlns:a16="http://schemas.microsoft.com/office/drawing/2014/main" id="{E41A104E-56DE-4275-8EAB-4CA3AAEDD24C}"/>
              </a:ext>
            </a:extLst>
          </p:cNvPr>
          <p:cNvSpPr/>
          <p:nvPr/>
        </p:nvSpPr>
        <p:spPr>
          <a:xfrm>
            <a:off x="1754909" y="4191730"/>
            <a:ext cx="8593578" cy="441372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Портфель займов действующих предпринимателей –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537 </a:t>
            </a:r>
            <a:r>
              <a:rPr lang="en-US" sz="12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(целевой показатель 2022  - 535) – выполнен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2607324" y="603861"/>
            <a:ext cx="5477163" cy="589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cs typeface="Arial"/>
                <a:sym typeface="Arial"/>
              </a:rPr>
              <a:t>ФИНАНСОВАЯ ПОДДЕРЖКА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  <a:cs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Итоги 2022</a:t>
            </a:r>
            <a:r>
              <a:rPr lang="en-US" sz="1200" spc="-4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года </a:t>
            </a:r>
          </a:p>
          <a:p>
            <a:pPr marL="505593" indent="-500977" algn="ctr">
              <a:spcBef>
                <a:spcPts val="31"/>
              </a:spcBef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</a:rPr>
              <a:t>Руководитель  Тренина Елена Сергеевна</a:t>
            </a:r>
            <a:endParaRPr lang="en-US" sz="1200" spc="-4" dirty="0">
              <a:solidFill>
                <a:srgbClr val="000000"/>
              </a:solidFill>
              <a:latin typeface="Arial Black" panose="020B0A04020102020204" pitchFamily="34" charset="0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481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3980120" y="1230452"/>
            <a:ext cx="2731570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37">
            <a:extLst>
              <a:ext uri="{FF2B5EF4-FFF2-40B4-BE49-F238E27FC236}">
                <a16:creationId xmlns:a16="http://schemas.microsoft.com/office/drawing/2014/main" id="{27ADB65E-65ED-4919-BF96-C9EA6C9F9496}"/>
              </a:ext>
            </a:extLst>
          </p:cNvPr>
          <p:cNvSpPr/>
          <p:nvPr/>
        </p:nvSpPr>
        <p:spPr>
          <a:xfrm>
            <a:off x="1754909" y="2743135"/>
            <a:ext cx="8601399" cy="344265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Целевой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показатель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по привлеченным кредитам начинающим предпринимателям 2022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17,8 млн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руб. выполнен</a:t>
            </a:r>
          </a:p>
        </p:txBody>
      </p:sp>
      <p:sp>
        <p:nvSpPr>
          <p:cNvPr id="32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243CC44-167E-404A-AFC7-0E4449EA0636}"/>
              </a:ext>
            </a:extLst>
          </p:cNvPr>
          <p:cNvSpPr/>
          <p:nvPr/>
        </p:nvSpPr>
        <p:spPr>
          <a:xfrm>
            <a:off x="1012850" y="4714164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3"/>
          </a:p>
        </p:txBody>
      </p:sp>
      <p:sp>
        <p:nvSpPr>
          <p:cNvPr id="36" name="Скругленный прямоугольник 40">
            <a:extLst>
              <a:ext uri="{FF2B5EF4-FFF2-40B4-BE49-F238E27FC236}">
                <a16:creationId xmlns:a16="http://schemas.microsoft.com/office/drawing/2014/main" id="{C910313C-69EA-4892-90CA-A8EDE253E797}"/>
              </a:ext>
            </a:extLst>
          </p:cNvPr>
          <p:cNvSpPr/>
          <p:nvPr/>
        </p:nvSpPr>
        <p:spPr>
          <a:xfrm>
            <a:off x="1754908" y="4729906"/>
            <a:ext cx="8593578" cy="386814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Портфель займов начинающих предпринимателей –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72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  (целевой показатель 2022 - 36) – выполнен</a:t>
            </a: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223AD348-3948-450A-A80D-8E3FBF182134}"/>
              </a:ext>
            </a:extLst>
          </p:cNvPr>
          <p:cNvSpPr/>
          <p:nvPr/>
        </p:nvSpPr>
        <p:spPr>
          <a:xfrm>
            <a:off x="1754907" y="5270190"/>
            <a:ext cx="8593578" cy="383622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Выданные займы самозанятым гражданам – 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3,37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 Годовой целевой показатель регионального проекта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1,4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выполнен</a:t>
            </a:r>
          </a:p>
        </p:txBody>
      </p:sp>
      <p:sp>
        <p:nvSpPr>
          <p:cNvPr id="25" name="Скругленный прямоугольник 37">
            <a:extLst>
              <a:ext uri="{FF2B5EF4-FFF2-40B4-BE49-F238E27FC236}">
                <a16:creationId xmlns:a16="http://schemas.microsoft.com/office/drawing/2014/main" id="{E4CF1525-82B0-6810-D71E-C69FBAE52355}"/>
              </a:ext>
            </a:extLst>
          </p:cNvPr>
          <p:cNvSpPr/>
          <p:nvPr/>
        </p:nvSpPr>
        <p:spPr>
          <a:xfrm>
            <a:off x="1754908" y="3168641"/>
            <a:ext cx="8601399" cy="519147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АО «Корпорация МСП» АНО «Центр гарантийной поддержки Ивановской области» присвоен рейтинг  АЕ+ (15 место среди 86 РГО по финансовой устойчивости  и 6 место по эффективности), что позволило с учетом мультипликатора 2,61  привлечь федеральную субсидию на докапитализацию Центра в размере 177 млн. руб. </a:t>
            </a:r>
          </a:p>
        </p:txBody>
      </p:sp>
      <p:sp>
        <p:nvSpPr>
          <p:cNvPr id="2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3CEAA02-3F3D-3FCA-E7E8-EF30D0A5C590}"/>
              </a:ext>
            </a:extLst>
          </p:cNvPr>
          <p:cNvSpPr/>
          <p:nvPr/>
        </p:nvSpPr>
        <p:spPr>
          <a:xfrm>
            <a:off x="1012850" y="5251516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3"/>
          </a:p>
        </p:txBody>
      </p:sp>
      <p:sp>
        <p:nvSpPr>
          <p:cNvPr id="4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5A7D57-2C45-274E-EC83-1B0835A58579}"/>
              </a:ext>
            </a:extLst>
          </p:cNvPr>
          <p:cNvSpPr/>
          <p:nvPr/>
        </p:nvSpPr>
        <p:spPr>
          <a:xfrm>
            <a:off x="1014100" y="4247132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3"/>
          </a:p>
        </p:txBody>
      </p:sp>
      <p:sp>
        <p:nvSpPr>
          <p:cNvPr id="5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F5FC381-7F79-D73F-4511-7F6F0A5C1910}"/>
              </a:ext>
            </a:extLst>
          </p:cNvPr>
          <p:cNvSpPr/>
          <p:nvPr/>
        </p:nvSpPr>
        <p:spPr>
          <a:xfrm>
            <a:off x="1014100" y="3197707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3"/>
          </a:p>
        </p:txBody>
      </p:sp>
      <p:sp>
        <p:nvSpPr>
          <p:cNvPr id="6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59CA5D7-D357-4C4F-8850-6F910789A023}"/>
              </a:ext>
            </a:extLst>
          </p:cNvPr>
          <p:cNvSpPr/>
          <p:nvPr/>
        </p:nvSpPr>
        <p:spPr>
          <a:xfrm>
            <a:off x="1014100" y="2722088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3"/>
          </a:p>
        </p:txBody>
      </p:sp>
      <p:sp>
        <p:nvSpPr>
          <p:cNvPr id="7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E802CB1-73E1-ED11-D316-7C753913EACC}"/>
              </a:ext>
            </a:extLst>
          </p:cNvPr>
          <p:cNvSpPr/>
          <p:nvPr/>
        </p:nvSpPr>
        <p:spPr>
          <a:xfrm>
            <a:off x="1014100" y="2384980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3"/>
          </a:p>
        </p:txBody>
      </p:sp>
      <p:sp>
        <p:nvSpPr>
          <p:cNvPr id="8" name="Прямоугольник с двумя скругленными противолежащими углами 39">
            <a:extLst>
              <a:ext uri="{FF2B5EF4-FFF2-40B4-BE49-F238E27FC236}">
                <a16:creationId xmlns:a16="http://schemas.microsoft.com/office/drawing/2014/main" id="{CEBE8667-DA1E-6BB4-5706-8E5DCEA109BB}"/>
              </a:ext>
            </a:extLst>
          </p:cNvPr>
          <p:cNvSpPr/>
          <p:nvPr/>
        </p:nvSpPr>
        <p:spPr>
          <a:xfrm>
            <a:off x="1044777" y="5977231"/>
            <a:ext cx="9303710" cy="533957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Реструктурирован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61 договор микрозайма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на сумму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67,4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., в т.ч. по собственным программам – </a:t>
            </a:r>
            <a:r>
              <a:rPr lang="ru-RU" sz="1200" b="1" dirty="0">
                <a:solidFill>
                  <a:schemeClr val="tx1"/>
                </a:solidFill>
                <a:cs typeface="Arial" panose="020B0604020202020204" pitchFamily="34" charset="0"/>
              </a:rPr>
              <a:t>27,4 млн. руб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. Отказы в предоставлении реструктуризации отсутствуют .</a:t>
            </a:r>
          </a:p>
        </p:txBody>
      </p:sp>
      <p:sp>
        <p:nvSpPr>
          <p:cNvPr id="9" name="Teardrop 46">
            <a:extLst>
              <a:ext uri="{FF2B5EF4-FFF2-40B4-BE49-F238E27FC236}">
                <a16:creationId xmlns:a16="http://schemas.microsoft.com/office/drawing/2014/main" id="{1500DA61-A39A-3C77-85B8-19F5BBE79A5F}"/>
              </a:ext>
            </a:extLst>
          </p:cNvPr>
          <p:cNvSpPr/>
          <p:nvPr/>
        </p:nvSpPr>
        <p:spPr>
          <a:xfrm>
            <a:off x="343325" y="5955597"/>
            <a:ext cx="395798" cy="386005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55" b="1" dirty="0">
                <a:solidFill>
                  <a:prstClr val="white"/>
                </a:solidFill>
              </a:rPr>
              <a:t>3</a:t>
            </a:r>
            <a:endParaRPr lang="en-US" sz="955" b="1" dirty="0">
              <a:solidFill>
                <a:prstClr val="white"/>
              </a:solidFill>
            </a:endParaRPr>
          </a:p>
        </p:txBody>
      </p:sp>
      <p:sp>
        <p:nvSpPr>
          <p:cNvPr id="11" name="Teardrop 46">
            <a:extLst>
              <a:ext uri="{FF2B5EF4-FFF2-40B4-BE49-F238E27FC236}">
                <a16:creationId xmlns:a16="http://schemas.microsoft.com/office/drawing/2014/main" id="{E3EC386C-1B2C-5B81-76DD-9FE02D61549C}"/>
              </a:ext>
            </a:extLst>
          </p:cNvPr>
          <p:cNvSpPr/>
          <p:nvPr/>
        </p:nvSpPr>
        <p:spPr>
          <a:xfrm>
            <a:off x="328802" y="6662800"/>
            <a:ext cx="410321" cy="413970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14" b="1" dirty="0">
                <a:solidFill>
                  <a:prstClr val="white"/>
                </a:solidFill>
              </a:rPr>
              <a:t>4</a:t>
            </a:r>
            <a:endParaRPr lang="en-US" sz="1114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5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871276" y="2110913"/>
            <a:ext cx="3328768" cy="34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3" name="Teardrop 46"/>
          <p:cNvSpPr/>
          <p:nvPr/>
        </p:nvSpPr>
        <p:spPr>
          <a:xfrm>
            <a:off x="319382" y="4488116"/>
            <a:ext cx="512149" cy="50263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3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29" name="Teardrop 46"/>
          <p:cNvSpPr/>
          <p:nvPr/>
        </p:nvSpPr>
        <p:spPr>
          <a:xfrm>
            <a:off x="319382" y="3814438"/>
            <a:ext cx="512149" cy="50263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2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37" name="Teardrop 46"/>
          <p:cNvSpPr/>
          <p:nvPr/>
        </p:nvSpPr>
        <p:spPr>
          <a:xfrm>
            <a:off x="319382" y="1086582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1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62181" y="1090244"/>
            <a:ext cx="9310246" cy="250877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Оказаны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408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консультационных услуг, лицам заинтересованным в создании КФХ, и субъектам МСП, в том числе:  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062179" y="3829292"/>
            <a:ext cx="9310250" cy="512904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 результате оказанных консультаций субъектам МСП доведены средства государственной поддержки на общую сумму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89 862, 99 тыс. руб. </a:t>
            </a:r>
            <a:endParaRPr lang="ru-RU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1062178" y="5714108"/>
            <a:ext cx="9310249" cy="234531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Проведены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17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cs typeface="Arial" panose="020B0604020202020204" pitchFamily="34" charset="0"/>
              </a:rPr>
              <a:t>выставочно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-ярмарочных мероприятия выходного дня</a:t>
            </a:r>
          </a:p>
        </p:txBody>
      </p:sp>
      <p:sp>
        <p:nvSpPr>
          <p:cNvPr id="19" name="Скругленный прямоугольник 37">
            <a:extLst>
              <a:ext uri="{FF2B5EF4-FFF2-40B4-BE49-F238E27FC236}">
                <a16:creationId xmlns:a16="http://schemas.microsoft.com/office/drawing/2014/main" id="{3900672F-2803-4B3D-B9D6-CBB93FDE9501}"/>
              </a:ext>
            </a:extLst>
          </p:cNvPr>
          <p:cNvSpPr/>
          <p:nvPr/>
        </p:nvSpPr>
        <p:spPr>
          <a:xfrm>
            <a:off x="1736433" y="2141079"/>
            <a:ext cx="8635995" cy="419382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31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субъект МСП получил поддержку в форме бесплатных торговых мест в серии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17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ярмарочных мероприятий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3149233" y="130725"/>
            <a:ext cx="4772854" cy="991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СЕЛЬСКОЕ ХОЗЯЙСТВО</a:t>
            </a:r>
            <a:endParaRPr lang="ru-RU" sz="1200" b="1" spc="-1" dirty="0">
              <a:solidFill>
                <a:schemeClr val="tx1"/>
              </a:solidFill>
              <a:latin typeface="Arial Black" panose="020B0A04020102020204" pitchFamily="34" charset="0"/>
              <a:ea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2022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Виноградов Денис Евгеньевич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3443462" y="968293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37">
            <a:extLst>
              <a:ext uri="{FF2B5EF4-FFF2-40B4-BE49-F238E27FC236}">
                <a16:creationId xmlns:a16="http://schemas.microsoft.com/office/drawing/2014/main" id="{27ADB65E-65ED-4919-BF96-C9EA6C9F9496}"/>
              </a:ext>
            </a:extLst>
          </p:cNvPr>
          <p:cNvSpPr/>
          <p:nvPr/>
        </p:nvSpPr>
        <p:spPr>
          <a:xfrm>
            <a:off x="1736433" y="2537363"/>
            <a:ext cx="8635998" cy="419383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58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участников образовательных мероприятий</a:t>
            </a:r>
          </a:p>
        </p:txBody>
      </p:sp>
      <p:sp>
        <p:nvSpPr>
          <p:cNvPr id="17" name="Teardrop 46">
            <a:extLst>
              <a:ext uri="{FF2B5EF4-FFF2-40B4-BE49-F238E27FC236}">
                <a16:creationId xmlns:a16="http://schemas.microsoft.com/office/drawing/2014/main" id="{146617F6-A4F2-DD96-EC14-5E3703346A59}"/>
              </a:ext>
            </a:extLst>
          </p:cNvPr>
          <p:cNvSpPr/>
          <p:nvPr/>
        </p:nvSpPr>
        <p:spPr>
          <a:xfrm>
            <a:off x="319382" y="5159285"/>
            <a:ext cx="512149" cy="50263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4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20" name="Teardrop 46">
            <a:extLst>
              <a:ext uri="{FF2B5EF4-FFF2-40B4-BE49-F238E27FC236}">
                <a16:creationId xmlns:a16="http://schemas.microsoft.com/office/drawing/2014/main" id="{B6951A09-A8F2-1A05-5233-E68E857E93A9}"/>
              </a:ext>
            </a:extLst>
          </p:cNvPr>
          <p:cNvSpPr/>
          <p:nvPr/>
        </p:nvSpPr>
        <p:spPr>
          <a:xfrm>
            <a:off x="319382" y="6295052"/>
            <a:ext cx="512149" cy="50263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6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39">
            <a:extLst>
              <a:ext uri="{FF2B5EF4-FFF2-40B4-BE49-F238E27FC236}">
                <a16:creationId xmlns:a16="http://schemas.microsoft.com/office/drawing/2014/main" id="{B5398C25-EEA9-8A09-30AE-E127DC2C9C04}"/>
              </a:ext>
            </a:extLst>
          </p:cNvPr>
          <p:cNvSpPr/>
          <p:nvPr/>
        </p:nvSpPr>
        <p:spPr>
          <a:xfrm>
            <a:off x="1062178" y="6318958"/>
            <a:ext cx="9310249" cy="7493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Сотрудники Центра компетенций прошли 4 сессии повышения квалификации</a:t>
            </a:r>
            <a:endParaRPr lang="ru-R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Центр компетенций принял участие в работе очередного набора слушателей курса «Школа фермера»</a:t>
            </a:r>
          </a:p>
        </p:txBody>
      </p:sp>
      <p:sp>
        <p:nvSpPr>
          <p:cNvPr id="25" name="Скругленный прямоугольник 37">
            <a:extLst>
              <a:ext uri="{FF2B5EF4-FFF2-40B4-BE49-F238E27FC236}">
                <a16:creationId xmlns:a16="http://schemas.microsoft.com/office/drawing/2014/main" id="{27EEE744-2C75-04C6-7574-69064ED01516}"/>
              </a:ext>
            </a:extLst>
          </p:cNvPr>
          <p:cNvSpPr/>
          <p:nvPr/>
        </p:nvSpPr>
        <p:spPr>
          <a:xfrm>
            <a:off x="1736433" y="2942181"/>
            <a:ext cx="8635998" cy="419383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49 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консультаций по подключению к ФГИС ЗЕРНО</a:t>
            </a:r>
          </a:p>
        </p:txBody>
      </p:sp>
      <p:sp>
        <p:nvSpPr>
          <p:cNvPr id="4" name="Скругленный прямоугольник 37">
            <a:extLst>
              <a:ext uri="{FF2B5EF4-FFF2-40B4-BE49-F238E27FC236}">
                <a16:creationId xmlns:a16="http://schemas.microsoft.com/office/drawing/2014/main" id="{2DAC598A-95EB-3F34-2BE9-173DDC4930DD}"/>
              </a:ext>
            </a:extLst>
          </p:cNvPr>
          <p:cNvSpPr/>
          <p:nvPr/>
        </p:nvSpPr>
        <p:spPr>
          <a:xfrm>
            <a:off x="1736436" y="1425875"/>
            <a:ext cx="8635995" cy="419382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73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консультаций по мерам государственной поддержки и началу предпринимательской деятельности</a:t>
            </a:r>
          </a:p>
        </p:txBody>
      </p:sp>
      <p:sp>
        <p:nvSpPr>
          <p:cNvPr id="5" name="Управляющая кнопка: сведения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A3A172B-77AB-6939-E9A0-C95315C2FCFB}"/>
              </a:ext>
            </a:extLst>
          </p:cNvPr>
          <p:cNvSpPr/>
          <p:nvPr/>
        </p:nvSpPr>
        <p:spPr>
          <a:xfrm>
            <a:off x="1062181" y="1443323"/>
            <a:ext cx="448604" cy="159273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96"/>
          </a:p>
        </p:txBody>
      </p:sp>
      <p:sp>
        <p:nvSpPr>
          <p:cNvPr id="6" name="Скругленный прямоугольник 37">
            <a:extLst>
              <a:ext uri="{FF2B5EF4-FFF2-40B4-BE49-F238E27FC236}">
                <a16:creationId xmlns:a16="http://schemas.microsoft.com/office/drawing/2014/main" id="{CE3302AF-15A5-D535-91C3-B6C22794E83B}"/>
              </a:ext>
            </a:extLst>
          </p:cNvPr>
          <p:cNvSpPr/>
          <p:nvPr/>
        </p:nvSpPr>
        <p:spPr>
          <a:xfrm>
            <a:off x="1736433" y="1788064"/>
            <a:ext cx="8635995" cy="419382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30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услуг оказано по подготовке комплекта документов и бизнес-планов для получения мер господдержки</a:t>
            </a:r>
          </a:p>
        </p:txBody>
      </p:sp>
      <p:sp>
        <p:nvSpPr>
          <p:cNvPr id="8" name="Прямоугольник с двумя скругленными противолежащими углами 39">
            <a:extLst>
              <a:ext uri="{FF2B5EF4-FFF2-40B4-BE49-F238E27FC236}">
                <a16:creationId xmlns:a16="http://schemas.microsoft.com/office/drawing/2014/main" id="{22A5B899-0A8E-F514-6081-83A7D44E1B77}"/>
              </a:ext>
            </a:extLst>
          </p:cNvPr>
          <p:cNvSpPr/>
          <p:nvPr/>
        </p:nvSpPr>
        <p:spPr>
          <a:xfrm>
            <a:off x="1062178" y="5942305"/>
            <a:ext cx="9310249" cy="234531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Проведены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3 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научно-практических семинара для по животноводству, агротуризму и сертификации готовой продукции</a:t>
            </a:r>
          </a:p>
        </p:txBody>
      </p:sp>
      <p:sp>
        <p:nvSpPr>
          <p:cNvPr id="10" name="Скругленный прямоугольник 37">
            <a:extLst>
              <a:ext uri="{FF2B5EF4-FFF2-40B4-BE49-F238E27FC236}">
                <a16:creationId xmlns:a16="http://schemas.microsoft.com/office/drawing/2014/main" id="{402049AB-E075-4D04-CDAA-33D4B203F980}"/>
              </a:ext>
            </a:extLst>
          </p:cNvPr>
          <p:cNvSpPr/>
          <p:nvPr/>
        </p:nvSpPr>
        <p:spPr>
          <a:xfrm>
            <a:off x="1736433" y="3352601"/>
            <a:ext cx="8635998" cy="419383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107 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консультаций по составлению отчетности и работе в личном кабинете федерального казначейства</a:t>
            </a:r>
          </a:p>
        </p:txBody>
      </p:sp>
      <p:sp>
        <p:nvSpPr>
          <p:cNvPr id="11" name="Скругленный прямоугольник 37">
            <a:extLst>
              <a:ext uri="{FF2B5EF4-FFF2-40B4-BE49-F238E27FC236}">
                <a16:creationId xmlns:a16="http://schemas.microsoft.com/office/drawing/2014/main" id="{4B7B29D2-42F5-9012-01E5-F53EEC92C6AD}"/>
              </a:ext>
            </a:extLst>
          </p:cNvPr>
          <p:cNvSpPr/>
          <p:nvPr/>
        </p:nvSpPr>
        <p:spPr>
          <a:xfrm>
            <a:off x="1062179" y="5159285"/>
            <a:ext cx="9310248" cy="419383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 течение года вновь создано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2 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сельскохозяйственных потребительских кооператива</a:t>
            </a:r>
          </a:p>
        </p:txBody>
      </p:sp>
      <p:sp>
        <p:nvSpPr>
          <p:cNvPr id="12" name="Прямоугольник с двумя скругленными противолежащими углами 34">
            <a:extLst>
              <a:ext uri="{FF2B5EF4-FFF2-40B4-BE49-F238E27FC236}">
                <a16:creationId xmlns:a16="http://schemas.microsoft.com/office/drawing/2014/main" id="{53EB4758-318A-705E-5174-FAC7CA7C0810}"/>
              </a:ext>
            </a:extLst>
          </p:cNvPr>
          <p:cNvSpPr/>
          <p:nvPr/>
        </p:nvSpPr>
        <p:spPr>
          <a:xfrm>
            <a:off x="1062179" y="4445880"/>
            <a:ext cx="9310250" cy="600361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 результате реализации проектов, заявленных для получения мер поддержки, СМСП – получатели поддержки инвестируют собственных средств на общую сумму более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30 000 тыс. руб. </a:t>
            </a:r>
            <a:endParaRPr lang="ru-RU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" name="Teardrop 46">
            <a:extLst>
              <a:ext uri="{FF2B5EF4-FFF2-40B4-BE49-F238E27FC236}">
                <a16:creationId xmlns:a16="http://schemas.microsoft.com/office/drawing/2014/main" id="{81FBB327-A516-5518-8799-156CCEDA2D3A}"/>
              </a:ext>
            </a:extLst>
          </p:cNvPr>
          <p:cNvSpPr/>
          <p:nvPr/>
        </p:nvSpPr>
        <p:spPr>
          <a:xfrm>
            <a:off x="319382" y="5718312"/>
            <a:ext cx="512149" cy="50263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</a:rPr>
              <a:t>5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3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871276" y="2110913"/>
            <a:ext cx="3328768" cy="34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" name="Teardrop 46"/>
          <p:cNvSpPr/>
          <p:nvPr/>
        </p:nvSpPr>
        <p:spPr>
          <a:xfrm>
            <a:off x="453494" y="1518919"/>
            <a:ext cx="512149" cy="502636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2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010878" y="1496295"/>
            <a:ext cx="9345036" cy="26509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Оказано 116 услуг для 310 СМСП по 554 обращениям, включая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0" name="Скругленный прямоугольник 40">
            <a:extLst>
              <a:ext uri="{FF2B5EF4-FFF2-40B4-BE49-F238E27FC236}">
                <a16:creationId xmlns:a16="http://schemas.microsoft.com/office/drawing/2014/main" id="{E41A104E-56DE-4275-8EAB-4CA3AAEDD24C}"/>
              </a:ext>
            </a:extLst>
          </p:cNvPr>
          <p:cNvSpPr/>
          <p:nvPr/>
        </p:nvSpPr>
        <p:spPr>
          <a:xfrm>
            <a:off x="1023754" y="1796423"/>
            <a:ext cx="9332159" cy="349296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19 комплексных услуг по сопровождению экспортного контракта для 16 СМСП (Абхазия, Армения, Беларусь, Гватемала, Казахстан, Польша, Южная Осетия)</a:t>
            </a:r>
            <a:endParaRPr lang="ru-RU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3149231" y="23111"/>
            <a:ext cx="4772854" cy="991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ЦЕНТР ПОДДЕРЖКИ ЭКСПОРТА</a:t>
            </a:r>
            <a:endParaRPr lang="ru-RU" sz="1200" b="1" spc="-1" dirty="0">
              <a:solidFill>
                <a:schemeClr val="tx1"/>
              </a:solidFill>
              <a:latin typeface="Arial Black" panose="020B0A04020102020204" pitchFamily="34" charset="0"/>
              <a:ea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2022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Болотова Екатерина Николаевна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3377710" y="747593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40">
            <a:extLst>
              <a:ext uri="{FF2B5EF4-FFF2-40B4-BE49-F238E27FC236}">
                <a16:creationId xmlns:a16="http://schemas.microsoft.com/office/drawing/2014/main" id="{C910313C-69EA-4892-90CA-A8EDE253E797}"/>
              </a:ext>
            </a:extLst>
          </p:cNvPr>
          <p:cNvSpPr/>
          <p:nvPr/>
        </p:nvSpPr>
        <p:spPr>
          <a:xfrm>
            <a:off x="1018161" y="4718778"/>
            <a:ext cx="9345038" cy="600551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18 СМСП привлечены на услуги Группы АО Российский экспортный центр (общая консультация по экспортной интернет-торговле; подбор маркетплейсов; страхование экспортного контракта; консультации по международной торговле со следующими странами: </a:t>
            </a:r>
            <a:r>
              <a:rPr lang="ru-RU" sz="11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Китайя</a:t>
            </a:r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Казахстан, Азербайджан, Узбекистан, Саудовская Аравия)</a:t>
            </a:r>
          </a:p>
        </p:txBody>
      </p:sp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223AD348-3948-450A-A80D-8E3FBF182134}"/>
              </a:ext>
            </a:extLst>
          </p:cNvPr>
          <p:cNvSpPr/>
          <p:nvPr/>
        </p:nvSpPr>
        <p:spPr>
          <a:xfrm>
            <a:off x="1005580" y="5424406"/>
            <a:ext cx="9357619" cy="552783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 395 представителей 270 СМСП приняли участие в 21 информационно-консультационном мероприятии, из них проведено 7 вебинаров, 6 мастер-классов для 225 СМСП и  6 экспортных семинаров в рамках соглашения с АНО ДПО "Школа экспорта АО "Российской экспортный центр" для 67 СМСП.</a:t>
            </a:r>
          </a:p>
        </p:txBody>
      </p:sp>
      <p:sp>
        <p:nvSpPr>
          <p:cNvPr id="21" name="Скругленный прямоугольник 40">
            <a:extLst>
              <a:ext uri="{FF2B5EF4-FFF2-40B4-BE49-F238E27FC236}">
                <a16:creationId xmlns:a16="http://schemas.microsoft.com/office/drawing/2014/main" id="{9D5B67F2-F620-42B7-0CF0-788233E96477}"/>
              </a:ext>
            </a:extLst>
          </p:cNvPr>
          <p:cNvSpPr/>
          <p:nvPr/>
        </p:nvSpPr>
        <p:spPr>
          <a:xfrm>
            <a:off x="1018161" y="2589252"/>
            <a:ext cx="9345036" cy="423300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8 комплексных услуг по содействию в поиске и подборе иностранного покупателя в странах СНГ, ЕАЭС, Сербии и Турции, Индии, Узбекистане, Азербайджане и иных странах для 8 СМСП</a:t>
            </a:r>
          </a:p>
        </p:txBody>
      </p:sp>
      <p:sp>
        <p:nvSpPr>
          <p:cNvPr id="22" name="Скругленный прямоугольник 40">
            <a:extLst>
              <a:ext uri="{FF2B5EF4-FFF2-40B4-BE49-F238E27FC236}">
                <a16:creationId xmlns:a16="http://schemas.microsoft.com/office/drawing/2014/main" id="{6E5D6E01-DEFA-2A30-E67F-A25BE5BADEB6}"/>
              </a:ext>
            </a:extLst>
          </p:cNvPr>
          <p:cNvSpPr/>
          <p:nvPr/>
        </p:nvSpPr>
        <p:spPr>
          <a:xfrm>
            <a:off x="1018161" y="3057787"/>
            <a:ext cx="9345036" cy="536208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2 комплексных услуги по организации и проведению реверсных бизнес-миссий из Республики Киргизия и Республики Узбекистан для 40 СМСП в сфере легкой, пищевой, деревообрабатывающей и химической промышленности, </a:t>
            </a:r>
            <a:r>
              <a:rPr lang="en-US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IT</a:t>
            </a:r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кабельной, стекольной промышленности, а также машиностроении и металлургии</a:t>
            </a:r>
          </a:p>
        </p:txBody>
      </p:sp>
      <p:sp>
        <p:nvSpPr>
          <p:cNvPr id="23" name="Скругленный прямоугольник 40">
            <a:extLst>
              <a:ext uri="{FF2B5EF4-FFF2-40B4-BE49-F238E27FC236}">
                <a16:creationId xmlns:a16="http://schemas.microsoft.com/office/drawing/2014/main" id="{DB7669A6-C73C-3DA9-D9D4-4265B8CC8182}"/>
              </a:ext>
            </a:extLst>
          </p:cNvPr>
          <p:cNvSpPr/>
          <p:nvPr/>
        </p:nvSpPr>
        <p:spPr>
          <a:xfrm>
            <a:off x="991558" y="6710111"/>
            <a:ext cx="9350333" cy="478648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18 комплексных услуг по организации участия СМСП в выставочно-ярмарочных мероприятиях в иностранном государстве (Узбекистан: "Образование и Профессия 2022«; Беларусь: «Полимеры и композиты») и в РФ для 46 СМСП региона</a:t>
            </a:r>
          </a:p>
        </p:txBody>
      </p:sp>
      <p:sp>
        <p:nvSpPr>
          <p:cNvPr id="4" name="Скругленный прямоугольник 40">
            <a:extLst>
              <a:ext uri="{FF2B5EF4-FFF2-40B4-BE49-F238E27FC236}">
                <a16:creationId xmlns:a16="http://schemas.microsoft.com/office/drawing/2014/main" id="{9A3DDC8C-19BE-0C94-66AD-EA797EEEF55E}"/>
              </a:ext>
            </a:extLst>
          </p:cNvPr>
          <p:cNvSpPr/>
          <p:nvPr/>
        </p:nvSpPr>
        <p:spPr>
          <a:xfrm>
            <a:off x="1018161" y="2187418"/>
            <a:ext cx="9345036" cy="349296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услуга по содействию в приведении продукции в соответствие с требованиями, предъявляемыми на внешних рынках для 1 СМСП (Казахстан)</a:t>
            </a:r>
            <a:endParaRPr lang="ru-RU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40">
            <a:extLst>
              <a:ext uri="{FF2B5EF4-FFF2-40B4-BE49-F238E27FC236}">
                <a16:creationId xmlns:a16="http://schemas.microsoft.com/office/drawing/2014/main" id="{96B12720-E83B-F22E-C6E9-72603F7A2B9E}"/>
              </a:ext>
            </a:extLst>
          </p:cNvPr>
          <p:cNvSpPr/>
          <p:nvPr/>
        </p:nvSpPr>
        <p:spPr>
          <a:xfrm>
            <a:off x="1018160" y="3639230"/>
            <a:ext cx="9345037" cy="478647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11 услуг по содействию в организации и осуществлении транспортировки продукции СМСП, предназначенной для экспорта, на внешние рынки  Сингапура, Вьетнама, Беларуси и Казахстана для 7 СМСП региона</a:t>
            </a:r>
          </a:p>
        </p:txBody>
      </p:sp>
      <p:sp>
        <p:nvSpPr>
          <p:cNvPr id="8" name="Скругленный прямоугольник 40">
            <a:extLst>
              <a:ext uri="{FF2B5EF4-FFF2-40B4-BE49-F238E27FC236}">
                <a16:creationId xmlns:a16="http://schemas.microsoft.com/office/drawing/2014/main" id="{E8FAEC04-5C0D-C7EE-3775-0C8934810310}"/>
              </a:ext>
            </a:extLst>
          </p:cNvPr>
          <p:cNvSpPr/>
          <p:nvPr/>
        </p:nvSpPr>
        <p:spPr>
          <a:xfrm>
            <a:off x="1018161" y="4208348"/>
            <a:ext cx="9345038" cy="483136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4 комплексные услуги по содействию в размещении и продвижении продукции 4 СМСП области на международных электронных торговых площадках (ЛеснойРесурс.рф/</a:t>
            </a:r>
            <a:r>
              <a:rPr lang="en-US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Woodresource.co; Lazada.co.th; Industry Stock; Amazon.de</a:t>
            </a:r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1" name="Скругленный прямоугольник 40">
            <a:extLst>
              <a:ext uri="{FF2B5EF4-FFF2-40B4-BE49-F238E27FC236}">
                <a16:creationId xmlns:a16="http://schemas.microsoft.com/office/drawing/2014/main" id="{E97BF197-3169-95E6-E16C-60389925D449}"/>
              </a:ext>
            </a:extLst>
          </p:cNvPr>
          <p:cNvSpPr/>
          <p:nvPr/>
        </p:nvSpPr>
        <p:spPr>
          <a:xfrm>
            <a:off x="970255" y="6052251"/>
            <a:ext cx="9392941" cy="600552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  <a:cs typeface="Times New Roman" panose="02020603050405020304" pitchFamily="18" charset="0"/>
              </a:rPr>
              <a:t>В рамках популяризации экспортной деятельности проведены 2 мероприятия: Круглый стол: «Вовлечение молодежи Ивановской области в экспортную деятельность. Подготовка кадров для экспортно-ориентированных компаний» и Региональный конкурс «Экспортер года 2022», в которых приняло участие 33 СМСП региона</a:t>
            </a:r>
          </a:p>
        </p:txBody>
      </p:sp>
      <p:sp>
        <p:nvSpPr>
          <p:cNvPr id="12" name="Teardrop 46">
            <a:extLst>
              <a:ext uri="{FF2B5EF4-FFF2-40B4-BE49-F238E27FC236}">
                <a16:creationId xmlns:a16="http://schemas.microsoft.com/office/drawing/2014/main" id="{31604B74-FB59-FFF6-BA01-677E5ACA710A}"/>
              </a:ext>
            </a:extLst>
          </p:cNvPr>
          <p:cNvSpPr/>
          <p:nvPr/>
        </p:nvSpPr>
        <p:spPr>
          <a:xfrm>
            <a:off x="462179" y="936228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2">
            <a:extLst>
              <a:ext uri="{FF2B5EF4-FFF2-40B4-BE49-F238E27FC236}">
                <a16:creationId xmlns:a16="http://schemas.microsoft.com/office/drawing/2014/main" id="{62699100-9A60-591B-E901-B373006CD54C}"/>
              </a:ext>
            </a:extLst>
          </p:cNvPr>
          <p:cNvSpPr/>
          <p:nvPr/>
        </p:nvSpPr>
        <p:spPr>
          <a:xfrm>
            <a:off x="1005581" y="935661"/>
            <a:ext cx="9224053" cy="246643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 СМСП заключили 285 экспортных контрактов на сумму 13,501658 млн. долларов США </a:t>
            </a:r>
            <a:r>
              <a:rPr lang="ru-RU" sz="9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(см. расшифровку слайд 5)  </a:t>
            </a:r>
          </a:p>
        </p:txBody>
      </p:sp>
    </p:spTree>
    <p:extLst>
      <p:ext uri="{BB962C8B-B14F-4D97-AF65-F5344CB8AC3E}">
        <p14:creationId xmlns:p14="http://schemas.microsoft.com/office/powerpoint/2010/main" val="356055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871276" y="2110913"/>
            <a:ext cx="3328768" cy="34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7" name="Teardrop 46"/>
          <p:cNvSpPr/>
          <p:nvPr/>
        </p:nvSpPr>
        <p:spPr>
          <a:xfrm>
            <a:off x="276905" y="785242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39" b="1" dirty="0">
                <a:solidFill>
                  <a:prstClr val="white"/>
                </a:solidFill>
              </a:rPr>
              <a:t>1</a:t>
            </a:r>
            <a:endParaRPr lang="en-US" sz="355" b="1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28890" y="785242"/>
            <a:ext cx="9386018" cy="246643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42 СМСП заключили 285 экспортных контрактов на сумму 13,501658 млн. долларов США </a:t>
            </a:r>
          </a:p>
        </p:txBody>
      </p:sp>
      <p:sp>
        <p:nvSpPr>
          <p:cNvPr id="19" name="Скругленный прямоугольник 37">
            <a:extLst>
              <a:ext uri="{FF2B5EF4-FFF2-40B4-BE49-F238E27FC236}">
                <a16:creationId xmlns:a16="http://schemas.microsoft.com/office/drawing/2014/main" id="{3900672F-2803-4B3D-B9D6-CBB93FDE9501}"/>
              </a:ext>
            </a:extLst>
          </p:cNvPr>
          <p:cNvSpPr/>
          <p:nvPr/>
        </p:nvSpPr>
        <p:spPr>
          <a:xfrm>
            <a:off x="898095" y="1136715"/>
            <a:ext cx="9275125" cy="60953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Ваш текстиль – Казахстан (домашний текстиль: одеяла, подушки, КПБ);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Ивкортрейд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- 6 контрактов - Армения, Казахстан, Таджикистан, Молдова (материал ПВХ);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Ивткань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Казахстан (специальная профессиональная одежда в ассортименте);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Ившвейстандартопт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2 контракта – Азербайджан, Казахстан (текстильная продукция);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АО ИСМА – 2 контракта - Украина, Беларусь (абразивная продукция производственно-технического назначения);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Компания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Роллис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Беларусь (клейкие ленты для упаковки);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Машиностроительная компания «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Кранэкс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» – Беларусь (экскаватор);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Меркурий – Беларусь (швейные изделия в ассортименте);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НАК – 4 контракта - Беларусь, Киргизия, Молдова, Венгрия (ткани в ассортименте);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НПО Звезда – Бразилия (линия для производства стеклопластиковой арматуры СПА-2-8);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ИП Соболева Алена Михайловна – 2 контракта - Беларусь (детские швейные изделия в ассортименте);</a:t>
            </a:r>
          </a:p>
          <a:p>
            <a:pPr marL="228600" indent="-228600">
              <a:buFontTx/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Текстиль-Лайт – 7 контрактов - Беларусь, Армения, Казахстан (специальная одежда,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хоз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товары, ткани в ассортименте);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ТК Русский дом - 3 контракта - Казахстан, Беларусь (ткани хлопчатобумажные);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ТПК Метком-Шуйская посуда – 3 контракта – Армения, Южная Осетия (изделия из оцинкованной стали в ассортименте);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ТД Комбинат натуральных продуктов – Азербайджан (морсы ягодные);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Торговый Дом Текстиль – Армения (домашний текстиль: одеяла, подушки, КПБ);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Трансметалл – Армения (промышленные швейные машины, оверлоки, столы промышленные для швейных машин);</a:t>
            </a:r>
          </a:p>
          <a:p>
            <a:pPr marL="228600" indent="-228600">
              <a:buFontTx/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УльтраСтаб – Казахстан (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геополотно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);</a:t>
            </a:r>
          </a:p>
          <a:p>
            <a:pPr marL="228600" indent="-228600">
              <a:buAutoNum type="arabicPeriod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Эве-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Сприн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Девелопмент – 4 контракта - Армения, Узбекистан, Литва, Киргизия (пружинные блоки в ассортименте);</a:t>
            </a:r>
          </a:p>
          <a:p>
            <a:pPr marL="228600" indent="-228600">
              <a:buAutoNum type="arabicPeriod" startAt="20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Домашний текстиль - Абхазия (текстильная продукция);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21.     ИП Забегалова Татьяна Юрьевна - Беларусь (снасти для рыбалки);</a:t>
            </a:r>
          </a:p>
          <a:p>
            <a:pPr marL="228600" indent="-228600">
              <a:buAutoNum type="arabicPeriod" startAt="22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Инномат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–204 контракта – Австрия, Бельгия, Германия, Ирландия, Италия, Испания, Латвия, Люксембург, Мальта, Нидерланды, Португалия, Словения, Финляндия, Франция, Швейцария, Швеция, Эстония (шумо, виброизоляционные материалы);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23.    ООО Ивановская лесопромышленная компания – Китай (Пиломатериалы из сосны и ели);</a:t>
            </a:r>
          </a:p>
          <a:p>
            <a:pPr marL="228600" indent="-228600">
              <a:buAutoNum type="arabicPeriod" startAt="24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ИП Степанова Марина Васильевна – Польша (мебельные изделия в ассортименте);</a:t>
            </a:r>
          </a:p>
          <a:p>
            <a:pPr marL="228600" indent="-228600">
              <a:buAutoNum type="arabicPeriod" startAt="25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Источник жизни – Беларусь (Продукция здорового питания);</a:t>
            </a:r>
          </a:p>
          <a:p>
            <a:pPr marL="228600" indent="-228600">
              <a:buAutoNum type="arabicPeriod" startAt="26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Ивановский механический завод – Казахстан (линия для изготовления стеклопластиковой арматуры СПА-2);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27.    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АртТим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Беларусь (абразивные изделия в ассортименте);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28.    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Пронта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5 контрактов – Беларусь, Казахстан (смесовые, брезентовые и хлопчатобумажные ткани);</a:t>
            </a:r>
          </a:p>
          <a:p>
            <a:pPr marL="228600" indent="-228600">
              <a:buAutoNum type="arabicPeriod" startAt="29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Гринтекс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Беларусь (ткани для домашнего текстиля в ассортименте);</a:t>
            </a:r>
          </a:p>
          <a:p>
            <a:pPr marL="228600" indent="-228600">
              <a:buAutoNum type="arabicPeriod" startAt="30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Ивановский завод металлических конструкций – Казахстан (оборудование, техника, комплектующие, запасные части для дорожно-строительной техники);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31.  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Ивбэби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Беларусь (детские швейные изделия в ассортименте);</a:t>
            </a:r>
          </a:p>
          <a:p>
            <a:pPr marL="228600" indent="-228600">
              <a:buAutoNum type="arabicPeriod" startAt="32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Стандартпласт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Импэкс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Сингапур (шумо, виброизоляционные материалы);</a:t>
            </a:r>
          </a:p>
          <a:p>
            <a:pPr marL="228600" indent="-228600">
              <a:buAutoNum type="arabicPeriod" startAt="33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Альянс-Профи – Вьетнам (шумо, виброизоляционные материалы);</a:t>
            </a:r>
          </a:p>
          <a:p>
            <a:pPr marL="228600" indent="-228600">
              <a:buAutoNum type="arabicPeriod" startAt="34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Евроупаковка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Беларусь (упаковочные материалы);</a:t>
            </a:r>
          </a:p>
          <a:p>
            <a:pPr marL="228600" indent="-228600">
              <a:buAutoNum type="arabicPeriod" startAt="35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Гарпикс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– Финляндия (услуги в области информационных технологий);</a:t>
            </a:r>
          </a:p>
          <a:p>
            <a:pPr marL="228600" indent="-228600">
              <a:buAutoNum type="arabicPeriod" startAt="36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ООО Феникс – Беларусь (продукты питания в ассортименте: сыры полутвердые);</a:t>
            </a:r>
          </a:p>
          <a:p>
            <a:pPr marL="228600" indent="-228600">
              <a:buAutoNum type="arabicPeriod" startAt="37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ИП Бородинский Илья Викторович –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Тайланд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(продукты питания в ассортименте: печенье к чаю);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38.   ТМ Комбинат натуральных продуктов, ООО – Беларусь (продукты питания: морсы в ассортименте);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39.    Торговый Дом Решке, ООО – Казахстан (ковш для экскаватора; запасные части для экскаватора);</a:t>
            </a:r>
          </a:p>
          <a:p>
            <a:pPr marL="228600" indent="-228600">
              <a:buAutoNum type="arabicPeriod" startAt="40"/>
            </a:pP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Решке РУС, ООО – Казахстан (ковш скальный в сборе);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41.    ПромЭксперт, ООО – Беларусь (промышленное швейное оборудование, комплектующие и запчасти к нему);</a:t>
            </a:r>
          </a:p>
          <a:p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42.    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Спанлаб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, ООО – Беларусь (</a:t>
            </a:r>
            <a:r>
              <a:rPr lang="ru-RU" sz="900" dirty="0" err="1">
                <a:solidFill>
                  <a:schemeClr val="tx1"/>
                </a:solidFill>
                <a:cs typeface="Times New Roman" panose="02020603050405020304" pitchFamily="18" charset="0"/>
              </a:rPr>
              <a:t>нетканные</a:t>
            </a:r>
            <a:r>
              <a:rPr lang="ru-RU" sz="900" dirty="0">
                <a:solidFill>
                  <a:schemeClr val="tx1"/>
                </a:solidFill>
                <a:cs typeface="Times New Roman" panose="02020603050405020304" pitchFamily="18" charset="0"/>
              </a:rPr>
              <a:t> материалы и другие изделия в ассортименте).</a:t>
            </a:r>
          </a:p>
          <a:p>
            <a:pPr marL="228600" indent="-228600">
              <a:buAutoNum type="arabicPeriod" startAt="36"/>
            </a:pPr>
            <a:endParaRPr lang="ru-RU" sz="1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3149231" y="23111"/>
            <a:ext cx="4772854" cy="991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ЦЕНТР ПОДДЕРЖКИ ЭКСПОРТА</a:t>
            </a:r>
            <a:endParaRPr lang="ru-RU" sz="1200" b="1" spc="-1" dirty="0">
              <a:solidFill>
                <a:schemeClr val="tx1"/>
              </a:solidFill>
              <a:latin typeface="Arial Black" panose="020B0A04020102020204" pitchFamily="34" charset="0"/>
              <a:ea typeface="Arial"/>
            </a:endParaRP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2022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Болотова Екатерина Николаевна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3377710" y="747593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00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819053" y="380130"/>
            <a:ext cx="9235800" cy="10207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 marL="1261800" indent="-1250640" algn="ctr"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  <a:ea typeface="Arial"/>
              </a:rPr>
              <a:t>РЕГИОНАЛЬНЫЙ ЦЕНТР ИНЖИНИРИНГА</a:t>
            </a: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2022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</a:t>
            </a:r>
            <a:r>
              <a:rPr lang="ru-RU" sz="1200" spc="-4" dirty="0" err="1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Панькив</a:t>
            </a: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 Александр Владимирович</a:t>
            </a:r>
            <a:endParaRPr lang="en-US" sz="1200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61800" indent="-1250640" algn="ctr">
              <a:spcBef>
                <a:spcPts val="79"/>
              </a:spcBef>
            </a:pPr>
            <a:endParaRPr lang="ru-RU" sz="1200" b="0" strike="noStrike" spc="-1" dirty="0">
              <a:latin typeface="Arial"/>
            </a:endParaRPr>
          </a:p>
          <a:p>
            <a:pPr marL="1261800" indent="-1250640" algn="ctr">
              <a:spcBef>
                <a:spcPts val="79"/>
              </a:spcBef>
            </a:pP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758880" y="2290680"/>
            <a:ext cx="5343840" cy="32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4"/>
          <p:cNvSpPr/>
          <p:nvPr/>
        </p:nvSpPr>
        <p:spPr>
          <a:xfrm>
            <a:off x="10089720" y="7128000"/>
            <a:ext cx="460080" cy="27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Line 19"/>
          <p:cNvSpPr/>
          <p:nvPr/>
        </p:nvSpPr>
        <p:spPr>
          <a:xfrm>
            <a:off x="1727539" y="1069091"/>
            <a:ext cx="7963920" cy="0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C96080-8CB3-492A-80CD-D05C5D759264}"/>
              </a:ext>
            </a:extLst>
          </p:cNvPr>
          <p:cNvSpPr/>
          <p:nvPr/>
        </p:nvSpPr>
        <p:spPr>
          <a:xfrm>
            <a:off x="8802255" y="63612"/>
            <a:ext cx="1778408" cy="22167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 вопросу №2</a:t>
            </a:r>
          </a:p>
        </p:txBody>
      </p:sp>
      <p:sp>
        <p:nvSpPr>
          <p:cNvPr id="28" name="Прямоугольник с двумя скругленными противолежащими углами 2">
            <a:extLst>
              <a:ext uri="{FF2B5EF4-FFF2-40B4-BE49-F238E27FC236}">
                <a16:creationId xmlns:a16="http://schemas.microsoft.com/office/drawing/2014/main" id="{A43A2260-2A91-4D41-B741-3B88B88D6883}"/>
              </a:ext>
            </a:extLst>
          </p:cNvPr>
          <p:cNvSpPr/>
          <p:nvPr/>
        </p:nvSpPr>
        <p:spPr>
          <a:xfrm flipH="1">
            <a:off x="1000760" y="1628314"/>
            <a:ext cx="9384147" cy="4652413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spc="-1" dirty="0">
                <a:solidFill>
                  <a:srgbClr val="000000"/>
                </a:solidFill>
                <a:latin typeface="Calibri"/>
              </a:rPr>
              <a:t>Оказаны комплексные услуги для 222 С</a:t>
            </a:r>
            <a:r>
              <a:rPr lang="ru-RU" sz="1400" b="1" i="1" spc="-1" dirty="0">
                <a:solidFill>
                  <a:srgbClr val="000000"/>
                </a:solidFill>
              </a:rPr>
              <a:t>МСП:</a:t>
            </a:r>
            <a:endParaRPr lang="en-US" sz="1400" b="1" i="1" spc="-1" dirty="0">
              <a:solidFill>
                <a:srgbClr val="000000"/>
              </a:solidFill>
            </a:endParaRPr>
          </a:p>
          <a:p>
            <a:endParaRPr lang="ru-RU" sz="14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регистрация товарного знака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69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сертификация продукции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51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en-US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услуги в рамках мероприятий по «выращиванию» -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6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marL="3486150" lvl="7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разработка бизнес-плана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4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разработка программы модернизации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регистрации патентов (изобретение, полезная модель, промышленный образец) -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 СМСП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1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продвижение на маркетплейсы –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88 СМСП</a:t>
            </a:r>
            <a:r>
              <a:rPr lang="ru-RU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ardrop 46">
            <a:extLst>
              <a:ext uri="{FF2B5EF4-FFF2-40B4-BE49-F238E27FC236}">
                <a16:creationId xmlns:a16="http://schemas.microsoft.com/office/drawing/2014/main" id="{91F4A509-2642-4FF0-8773-98AA78A9C68F}"/>
              </a:ext>
            </a:extLst>
          </p:cNvPr>
          <p:cNvSpPr/>
          <p:nvPr/>
        </p:nvSpPr>
        <p:spPr>
          <a:xfrm>
            <a:off x="306904" y="1671782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1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096046" y="188952"/>
            <a:ext cx="9237600" cy="5026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 marL="1261800" indent="-1252080" algn="ctr"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</a:rPr>
              <a:t>ЦЕНТР ПОДДЕРЖКИ ПРЕДПРИНИМАТЕЛЬСТВА </a:t>
            </a:r>
          </a:p>
          <a:p>
            <a:pPr algn="ctr">
              <a:buClr>
                <a:srgbClr val="000000"/>
              </a:buClr>
            </a:pPr>
            <a:r>
              <a:rPr lang="ru-RU" sz="10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2022</a:t>
            </a:r>
            <a:r>
              <a:rPr lang="en-US" sz="10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000" b="0" strike="noStrike" spc="-4" dirty="0">
                <a:solidFill>
                  <a:srgbClr val="000000"/>
                </a:solidFill>
                <a:latin typeface="Arial Black"/>
                <a:ea typeface="Arial"/>
              </a:rPr>
              <a:t>Руководитель  Михайлова Елена Владимировна</a:t>
            </a:r>
          </a:p>
        </p:txBody>
      </p:sp>
      <p:sp>
        <p:nvSpPr>
          <p:cNvPr id="156" name="CustomShape 2"/>
          <p:cNvSpPr/>
          <p:nvPr/>
        </p:nvSpPr>
        <p:spPr>
          <a:xfrm>
            <a:off x="652320" y="1456920"/>
            <a:ext cx="2072160" cy="7346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        </a:t>
            </a:r>
            <a:r>
              <a:rPr lang="ru-RU" sz="1569" b="0" strike="noStrike" spc="-21" dirty="0">
                <a:solidFill>
                  <a:srgbClr val="521F12"/>
                </a:solidFill>
                <a:latin typeface="Arial"/>
              </a:rPr>
              <a:t>	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	    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569" b="0" strike="noStrike" spc="-1" dirty="0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661953" y="2289704"/>
            <a:ext cx="534564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TextShape 4"/>
          <p:cNvSpPr txBox="1"/>
          <p:nvPr/>
        </p:nvSpPr>
        <p:spPr>
          <a:xfrm>
            <a:off x="10089720" y="7128000"/>
            <a:ext cx="46188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latin typeface="Times New Roman"/>
            </a:endParaRPr>
          </a:p>
        </p:txBody>
      </p:sp>
      <p:grpSp>
        <p:nvGrpSpPr>
          <p:cNvPr id="159" name="Group 5"/>
          <p:cNvGrpSpPr/>
          <p:nvPr/>
        </p:nvGrpSpPr>
        <p:grpSpPr>
          <a:xfrm>
            <a:off x="363239" y="811619"/>
            <a:ext cx="10065252" cy="1526012"/>
            <a:chOff x="553250" y="949935"/>
            <a:chExt cx="9725641" cy="1432281"/>
          </a:xfrm>
        </p:grpSpPr>
        <p:sp>
          <p:nvSpPr>
            <p:cNvPr id="160" name="CustomShape 6"/>
            <p:cNvSpPr/>
            <p:nvPr/>
          </p:nvSpPr>
          <p:spPr>
            <a:xfrm>
              <a:off x="1071658" y="954455"/>
              <a:ext cx="9197336" cy="343984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49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just"/>
              <a:r>
                <a:rPr lang="ru-RU" sz="1200" b="1" strike="noStrike" spc="-1" dirty="0">
                  <a:solidFill>
                    <a:srgbClr val="000000"/>
                  </a:solidFill>
                  <a:latin typeface="Calibri"/>
                </a:rPr>
                <a:t>Организованы и проведены мероприятия по поддержке самозанятых </a:t>
              </a:r>
              <a:r>
                <a:rPr lang="ru-RU" sz="1200" strike="noStrike" spc="-1" dirty="0">
                  <a:solidFill>
                    <a:srgbClr val="000000"/>
                  </a:solidFill>
                  <a:latin typeface="Calibri"/>
                </a:rPr>
                <a:t>с количеством участников </a:t>
              </a:r>
              <a:r>
                <a:rPr lang="ru-RU" sz="1200" b="1" spc="-1" dirty="0">
                  <a:solidFill>
                    <a:srgbClr val="000000"/>
                  </a:solidFill>
                  <a:latin typeface="Calibri"/>
                </a:rPr>
                <a:t>673</a:t>
              </a:r>
              <a:r>
                <a:rPr lang="ru-RU" sz="1200" b="1" strike="noStrike" spc="-1" dirty="0">
                  <a:solidFill>
                    <a:srgbClr val="000000"/>
                  </a:solidFill>
                  <a:latin typeface="Calibri"/>
                </a:rPr>
                <a:t> человек :</a:t>
              </a:r>
              <a:endParaRPr lang="ru-RU" sz="1200" b="0" strike="noStrike" spc="-1" dirty="0">
                <a:latin typeface="Arial"/>
              </a:endParaRPr>
            </a:p>
          </p:txBody>
        </p:sp>
        <p:grpSp>
          <p:nvGrpSpPr>
            <p:cNvPr id="161" name="Group 7"/>
            <p:cNvGrpSpPr/>
            <p:nvPr/>
          </p:nvGrpSpPr>
          <p:grpSpPr>
            <a:xfrm>
              <a:off x="553250" y="949935"/>
              <a:ext cx="9725641" cy="1432281"/>
              <a:chOff x="553250" y="949935"/>
              <a:chExt cx="9725641" cy="1432281"/>
            </a:xfrm>
          </p:grpSpPr>
          <p:sp>
            <p:nvSpPr>
              <p:cNvPr id="162" name="CustomShape 8"/>
              <p:cNvSpPr/>
              <p:nvPr/>
            </p:nvSpPr>
            <p:spPr>
              <a:xfrm>
                <a:off x="564150" y="1936725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2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3" name="CustomShape 9"/>
              <p:cNvSpPr/>
              <p:nvPr/>
            </p:nvSpPr>
            <p:spPr>
              <a:xfrm>
                <a:off x="553250" y="949935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1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4" name="CustomShape 10"/>
              <p:cNvSpPr/>
              <p:nvPr/>
            </p:nvSpPr>
            <p:spPr>
              <a:xfrm>
                <a:off x="1081555" y="1950970"/>
                <a:ext cx="9197336" cy="360486"/>
              </a:xfrm>
              <a:prstGeom prst="round2DiagRect">
                <a:avLst>
                  <a:gd name="adj1" fmla="val 15314"/>
                  <a:gd name="adj2" fmla="val 0"/>
                </a:avLst>
              </a:prstGeom>
              <a:solidFill>
                <a:srgbClr val="F4903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just">
                  <a:lnSpc>
                    <a:spcPct val="100000"/>
                  </a:lnSpc>
                </a:pPr>
                <a:r>
                  <a:rPr lang="ru-RU" sz="1200" b="1" spc="-1" dirty="0">
                    <a:solidFill>
                      <a:srgbClr val="000000"/>
                    </a:solidFill>
                  </a:rPr>
                  <a:t>Организованы и проведены мероприятия </a:t>
                </a:r>
                <a:r>
                  <a:rPr lang="ru-RU" sz="1200" spc="-1" dirty="0">
                    <a:solidFill>
                      <a:srgbClr val="000000"/>
                    </a:solidFill>
                  </a:rPr>
                  <a:t>с количеством участников </a:t>
                </a:r>
                <a:r>
                  <a:rPr lang="ru-RU" sz="1200" b="1" spc="-1" dirty="0">
                    <a:solidFill>
                      <a:srgbClr val="000000"/>
                    </a:solidFill>
                  </a:rPr>
                  <a:t>2964 человек</a:t>
                </a:r>
              </a:p>
            </p:txBody>
          </p:sp>
        </p:grpSp>
      </p:grpSp>
      <p:sp>
        <p:nvSpPr>
          <p:cNvPr id="167" name="CustomShape 13"/>
          <p:cNvSpPr/>
          <p:nvPr/>
        </p:nvSpPr>
        <p:spPr>
          <a:xfrm>
            <a:off x="357729" y="3021102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3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73" name="Line 19"/>
          <p:cNvSpPr/>
          <p:nvPr/>
        </p:nvSpPr>
        <p:spPr>
          <a:xfrm flipV="1">
            <a:off x="987049" y="740067"/>
            <a:ext cx="9302833" cy="14048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20"/>
          <p:cNvSpPr/>
          <p:nvPr/>
        </p:nvSpPr>
        <p:spPr>
          <a:xfrm>
            <a:off x="889838" y="1165252"/>
            <a:ext cx="9261766" cy="7556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 - Тренинги (Корпорация МСП) - 67 самозанятых</a:t>
            </a:r>
          </a:p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- Семинары, вебинары, конференции, встречи, круглые столы, обучающие программы - 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270</a:t>
            </a: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 самозанятых</a:t>
            </a:r>
          </a:p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- Консультации - 211</a:t>
            </a:r>
          </a:p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- Услуги по продвижению - 125</a:t>
            </a:r>
          </a:p>
        </p:txBody>
      </p:sp>
      <p:sp>
        <p:nvSpPr>
          <p:cNvPr id="26" name="CustomShape 21">
            <a:extLst>
              <a:ext uri="{FF2B5EF4-FFF2-40B4-BE49-F238E27FC236}">
                <a16:creationId xmlns:a16="http://schemas.microsoft.com/office/drawing/2014/main" id="{5A4BB0CE-6D91-4DC3-A431-B5E7A11B4F8A}"/>
              </a:ext>
            </a:extLst>
          </p:cNvPr>
          <p:cNvSpPr/>
          <p:nvPr/>
        </p:nvSpPr>
        <p:spPr>
          <a:xfrm>
            <a:off x="909992" y="2229369"/>
            <a:ext cx="9174125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Тренинги (Корпорация МСП) – 148 СМСП и  208 ФЛ</a:t>
            </a:r>
          </a:p>
          <a:p>
            <a:pPr marL="171450" indent="-171450" algn="just"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Семинары, вебинары, конференции, встречи, круглые столы, обучающие программы 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1526 СМСП и 148 ФЛ</a:t>
            </a:r>
          </a:p>
          <a:p>
            <a:pPr algn="just"/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 Консультации -  416 СМСП и 394 ФЛ</a:t>
            </a:r>
          </a:p>
          <a:p>
            <a:pPr algn="just"/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-   </a:t>
            </a: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Услуги по продвижению – 124 СМСП</a:t>
            </a:r>
            <a:endParaRPr lang="ru-RU" sz="1200" i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CustomShape 11">
            <a:extLst>
              <a:ext uri="{FF2B5EF4-FFF2-40B4-BE49-F238E27FC236}">
                <a16:creationId xmlns:a16="http://schemas.microsoft.com/office/drawing/2014/main" id="{3A631FBB-97E8-48EC-B8A2-2737B5E1A4BA}"/>
              </a:ext>
            </a:extLst>
          </p:cNvPr>
          <p:cNvSpPr/>
          <p:nvPr/>
        </p:nvSpPr>
        <p:spPr>
          <a:xfrm>
            <a:off x="909240" y="3021423"/>
            <a:ext cx="9458450" cy="352508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Оказаны комплексные услуги для 353</a:t>
            </a:r>
            <a:r>
              <a:rPr lang="ru-RU" sz="1200" i="1" spc="-1" dirty="0">
                <a:solidFill>
                  <a:srgbClr val="000000"/>
                </a:solidFill>
              </a:rPr>
              <a:t> </a:t>
            </a:r>
            <a:r>
              <a:rPr lang="ru-RU" sz="1200" b="1" i="1" spc="-1" dirty="0">
                <a:solidFill>
                  <a:srgbClr val="000000"/>
                </a:solidFill>
              </a:rPr>
              <a:t>СМСП</a:t>
            </a:r>
            <a:endParaRPr lang="ru-RU" sz="1200" b="0" strike="noStrike" spc="-1" dirty="0"/>
          </a:p>
        </p:txBody>
      </p:sp>
      <p:sp>
        <p:nvSpPr>
          <p:cNvPr id="28" name="CustomShape 21">
            <a:extLst>
              <a:ext uri="{FF2B5EF4-FFF2-40B4-BE49-F238E27FC236}">
                <a16:creationId xmlns:a16="http://schemas.microsoft.com/office/drawing/2014/main" id="{C03FB313-6AB2-487F-9191-1026DF17BA84}"/>
              </a:ext>
            </a:extLst>
          </p:cNvPr>
          <p:cNvSpPr/>
          <p:nvPr/>
        </p:nvSpPr>
        <p:spPr>
          <a:xfrm>
            <a:off x="930106" y="3413556"/>
            <a:ext cx="9377911" cy="5894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Продвижение в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Calibri"/>
              </a:rPr>
              <a:t>соц.сетях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, Продвижение на радиостанциях Ивановской области</a:t>
            </a: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, Продвижение в интернете, Продвижение отраслевых СМСП: Спецодежда, Обучение основам бережливого производства, Бизнес-миссия г. Санкт Петербург "Петербургский форум предпринимателей».</a:t>
            </a:r>
          </a:p>
        </p:txBody>
      </p:sp>
      <p:sp>
        <p:nvSpPr>
          <p:cNvPr id="20" name="CustomShape 13">
            <a:extLst>
              <a:ext uri="{FF2B5EF4-FFF2-40B4-BE49-F238E27FC236}">
                <a16:creationId xmlns:a16="http://schemas.microsoft.com/office/drawing/2014/main" id="{BC868813-17ED-F0DB-F6D7-24CDC8D3C1D8}"/>
              </a:ext>
            </a:extLst>
          </p:cNvPr>
          <p:cNvSpPr/>
          <p:nvPr/>
        </p:nvSpPr>
        <p:spPr>
          <a:xfrm>
            <a:off x="338181" y="3951845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FFFFFF"/>
                </a:solidFill>
                <a:latin typeface="Calibri"/>
              </a:rPr>
              <a:t>4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1" name="CustomShape 11">
            <a:extLst>
              <a:ext uri="{FF2B5EF4-FFF2-40B4-BE49-F238E27FC236}">
                <a16:creationId xmlns:a16="http://schemas.microsoft.com/office/drawing/2014/main" id="{1AE5CFCD-C61A-DC69-6E88-03206771FC6D}"/>
              </a:ext>
            </a:extLst>
          </p:cNvPr>
          <p:cNvSpPr/>
          <p:nvPr/>
        </p:nvSpPr>
        <p:spPr>
          <a:xfrm>
            <a:off x="859935" y="3956860"/>
            <a:ext cx="9518255" cy="352508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Количество консультаций о мерах государственной поддержки 2936</a:t>
            </a:r>
            <a:r>
              <a:rPr lang="ru-RU" sz="1200" i="1" spc="-1" dirty="0">
                <a:solidFill>
                  <a:srgbClr val="000000"/>
                </a:solidFill>
              </a:rPr>
              <a:t> </a:t>
            </a:r>
            <a:r>
              <a:rPr lang="ru-RU" sz="1200" b="1" i="1" spc="-1" dirty="0">
                <a:solidFill>
                  <a:srgbClr val="000000"/>
                </a:solidFill>
              </a:rPr>
              <a:t>СМСП</a:t>
            </a:r>
            <a:endParaRPr lang="ru-RU" sz="1200" b="0" strike="noStrike" spc="-1" dirty="0"/>
          </a:p>
        </p:txBody>
      </p:sp>
      <p:sp>
        <p:nvSpPr>
          <p:cNvPr id="22" name="CustomShape 21">
            <a:extLst>
              <a:ext uri="{FF2B5EF4-FFF2-40B4-BE49-F238E27FC236}">
                <a16:creationId xmlns:a16="http://schemas.microsoft.com/office/drawing/2014/main" id="{2FD65717-0DB4-EB81-7C47-F091C8669FA4}"/>
              </a:ext>
            </a:extLst>
          </p:cNvPr>
          <p:cNvSpPr/>
          <p:nvPr/>
        </p:nvSpPr>
        <p:spPr>
          <a:xfrm>
            <a:off x="911971" y="4312692"/>
            <a:ext cx="9377911" cy="5894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Исходящие звонки – 1798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Входящие звонки </a:t>
            </a:r>
            <a:r>
              <a:rPr lang="ru-RU" sz="1200" i="1" spc="-1" dirty="0">
                <a:solidFill>
                  <a:srgbClr val="000000"/>
                </a:solidFill>
                <a:latin typeface="Calibri"/>
              </a:rPr>
              <a:t>– 448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Очные консультации - 690</a:t>
            </a:r>
          </a:p>
        </p:txBody>
      </p:sp>
      <p:sp>
        <p:nvSpPr>
          <p:cNvPr id="2" name="CustomShape 11">
            <a:extLst>
              <a:ext uri="{FF2B5EF4-FFF2-40B4-BE49-F238E27FC236}">
                <a16:creationId xmlns:a16="http://schemas.microsoft.com/office/drawing/2014/main" id="{57AE9666-803D-9A8C-8690-F896EC7A4DF1}"/>
              </a:ext>
            </a:extLst>
          </p:cNvPr>
          <p:cNvSpPr/>
          <p:nvPr/>
        </p:nvSpPr>
        <p:spPr>
          <a:xfrm>
            <a:off x="930106" y="4858126"/>
            <a:ext cx="9458451" cy="445491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Организованы мероприятии: консультационные, образовательные, организационные, информационные и иные (г. Кинешма) – 15 </a:t>
            </a:r>
            <a:r>
              <a:rPr lang="ru-RU" sz="1200" b="1" strike="noStrike" spc="-1" dirty="0" err="1">
                <a:solidFill>
                  <a:srgbClr val="000000"/>
                </a:solidFill>
              </a:rPr>
              <a:t>шт</a:t>
            </a:r>
            <a:endParaRPr lang="ru-RU" sz="1200" b="0" strike="noStrike" spc="-1" dirty="0"/>
          </a:p>
        </p:txBody>
      </p:sp>
      <p:sp>
        <p:nvSpPr>
          <p:cNvPr id="3" name="CustomShape 13">
            <a:extLst>
              <a:ext uri="{FF2B5EF4-FFF2-40B4-BE49-F238E27FC236}">
                <a16:creationId xmlns:a16="http://schemas.microsoft.com/office/drawing/2014/main" id="{EF9CAAF1-0F3B-2757-5B5D-88A763A4B5A5}"/>
              </a:ext>
            </a:extLst>
          </p:cNvPr>
          <p:cNvSpPr/>
          <p:nvPr/>
        </p:nvSpPr>
        <p:spPr>
          <a:xfrm>
            <a:off x="338181" y="4849986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5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4" name="CustomShape 13">
            <a:extLst>
              <a:ext uri="{FF2B5EF4-FFF2-40B4-BE49-F238E27FC236}">
                <a16:creationId xmlns:a16="http://schemas.microsoft.com/office/drawing/2014/main" id="{0FF09D48-2A9B-8F35-72CF-4A1FBA050CA8}"/>
              </a:ext>
            </a:extLst>
          </p:cNvPr>
          <p:cNvSpPr/>
          <p:nvPr/>
        </p:nvSpPr>
        <p:spPr>
          <a:xfrm>
            <a:off x="323229" y="5602994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FFFFFF"/>
                </a:solidFill>
                <a:latin typeface="Calibri"/>
              </a:rPr>
              <a:t>6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5" name="CustomShape 11">
            <a:extLst>
              <a:ext uri="{FF2B5EF4-FFF2-40B4-BE49-F238E27FC236}">
                <a16:creationId xmlns:a16="http://schemas.microsoft.com/office/drawing/2014/main" id="{5072B0C9-E0BE-4745-BCB1-843B232B9DA0}"/>
              </a:ext>
            </a:extLst>
          </p:cNvPr>
          <p:cNvSpPr/>
          <p:nvPr/>
        </p:nvSpPr>
        <p:spPr>
          <a:xfrm>
            <a:off x="930106" y="5602994"/>
            <a:ext cx="9458451" cy="445491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</a:rPr>
              <a:t>Количество созданных СМСП, из числа физических лиц, получивших гос. поддержку – 238 СМСП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871276" y="2110913"/>
            <a:ext cx="3328768" cy="34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2" b="1" dirty="0">
              <a:solidFill>
                <a:schemeClr val="tx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79054" y="1348510"/>
            <a:ext cx="9415091" cy="5529597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400" b="1" u="sng" dirty="0">
                <a:solidFill>
                  <a:schemeClr val="tx1"/>
                </a:solidFill>
                <a:cs typeface="Arial" panose="020B0604020202020204" pitchFamily="34" charset="0"/>
              </a:rPr>
              <a:t>Поддержано 20 инновационных предприятий: </a:t>
            </a:r>
          </a:p>
          <a:p>
            <a:pPr algn="just"/>
            <a:endParaRPr lang="ru-RU" sz="1400" b="1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Грант по программе «Старт» от Фонда содействия инновациям получили 6 предприятий на общую сумму 25 млн. руб. (ООО «Рубин 140», ООО «Катализатор», ООО «МОТРАН», ООО «Лаборатория РЗА», ООО «НИККЭТАЛИСТ», 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ВизиумТекс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»)</a:t>
            </a:r>
          </a:p>
          <a:p>
            <a:pPr lvl="0" algn="just">
              <a:tabLst>
                <a:tab pos="457200" algn="l"/>
              </a:tabLst>
            </a:pPr>
            <a:endParaRPr lang="ru-R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Получен статус участника «Сколково» 2 организациями (ООО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Ультрапор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»,  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Поликом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»)</a:t>
            </a:r>
          </a:p>
          <a:p>
            <a:pPr lvl="0" algn="just">
              <a:tabLst>
                <a:tab pos="457200" algn="l"/>
              </a:tabLst>
            </a:pPr>
            <a:endParaRPr lang="ru-R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Получение гранта от Фонда «Сколково» 2 организациями (ООО НПО «ЦИТ», ООО «АКВА ЛАЙФ»)  </a:t>
            </a:r>
          </a:p>
          <a:p>
            <a:pPr lvl="0" algn="just">
              <a:tabLst>
                <a:tab pos="457200" algn="l"/>
              </a:tabLst>
            </a:pPr>
            <a:endParaRPr lang="ru-R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Грант по программе «Коммерциализация» от Фонда содействия инновациям  получили 4 предприятия на общую сумму 102 млн. руб. (ООО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Неоакустик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», ООО «НПО «Звезда», ООО «КЗТМ», ООО «ФОТОПРИНТ-ИВАНОВО»)</a:t>
            </a:r>
          </a:p>
          <a:p>
            <a:pPr lvl="0" algn="just">
              <a:tabLst>
                <a:tab pos="457200" algn="l"/>
              </a:tabLst>
            </a:pPr>
            <a:endParaRPr lang="ru-R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"/>
              <a:tabLst>
                <a:tab pos="457200" algn="l"/>
              </a:tabLst>
            </a:pP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Грант по программе «Студенческий стартап» от Фонда содействия инновациям получили 6 организаций на общую сумму 6 млн. руб. (ООО «М 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Структурс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», 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Долунц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 Инжиниринг», 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Арборсофт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», 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Смартиз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», ООО «Цифровой стилист», ООО «</a:t>
            </a:r>
            <a:r>
              <a:rPr lang="ru-RU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Химбетонум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»)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563FE0-9545-40B5-97DE-0AB2DC75AA33}"/>
              </a:ext>
            </a:extLst>
          </p:cNvPr>
          <p:cNvSpPr/>
          <p:nvPr/>
        </p:nvSpPr>
        <p:spPr>
          <a:xfrm>
            <a:off x="2713564" y="193651"/>
            <a:ext cx="5775692" cy="774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922" lvl="1" indent="-791430" algn="ctr">
              <a:spcBef>
                <a:spcPts val="50"/>
              </a:spcBef>
            </a:pPr>
            <a:endParaRPr lang="en-US" sz="1200" spc="-4" dirty="0">
              <a:solidFill>
                <a:srgbClr val="000000"/>
              </a:solidFill>
              <a:latin typeface="Arial Black" panose="020B0A04020102020204" pitchFamily="34" charset="0"/>
              <a:ea typeface="Arial"/>
            </a:endParaRPr>
          </a:p>
          <a:p>
            <a:pPr marL="1255922" lvl="1" indent="-791430" algn="ctr">
              <a:spcBef>
                <a:spcPts val="50"/>
              </a:spcBef>
            </a:pPr>
            <a:endParaRPr lang="en-US" sz="1200" spc="-4" dirty="0">
              <a:solidFill>
                <a:srgbClr val="000000"/>
              </a:solidFill>
              <a:latin typeface="Arial Black" panose="020B0A04020102020204" pitchFamily="34" charset="0"/>
              <a:ea typeface="Arial"/>
            </a:endParaRPr>
          </a:p>
          <a:p>
            <a:pPr marL="1255922" lvl="1" indent="-791430" algn="ctr">
              <a:spcBef>
                <a:spcPts val="50"/>
              </a:spcBef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ЦЕНТР ИННОВАЦИОННОГО РАЗВИТИЯ</a:t>
            </a:r>
            <a:r>
              <a:rPr lang="en-US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 </a:t>
            </a:r>
          </a:p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2022</a:t>
            </a:r>
            <a:r>
              <a:rPr lang="en-US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</a:p>
          <a:p>
            <a:pPr algn="ctr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Виноградова Любовь Алексеевна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719A4A98-11D2-4090-A6C8-80F64421DE77}"/>
              </a:ext>
            </a:extLst>
          </p:cNvPr>
          <p:cNvCxnSpPr>
            <a:cxnSpLocks/>
          </p:cNvCxnSpPr>
          <p:nvPr/>
        </p:nvCxnSpPr>
        <p:spPr>
          <a:xfrm>
            <a:off x="3646662" y="1069893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ardrop 46">
            <a:extLst>
              <a:ext uri="{FF2B5EF4-FFF2-40B4-BE49-F238E27FC236}">
                <a16:creationId xmlns:a16="http://schemas.microsoft.com/office/drawing/2014/main" id="{96BBA04D-55C1-6BFE-C2F9-0B0A742581E8}"/>
              </a:ext>
            </a:extLst>
          </p:cNvPr>
          <p:cNvSpPr/>
          <p:nvPr/>
        </p:nvSpPr>
        <p:spPr>
          <a:xfrm>
            <a:off x="297668" y="1606721"/>
            <a:ext cx="561314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1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0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53F2E04-14F6-E01C-F86C-51FBE95C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86385"/>
              </p:ext>
            </p:extLst>
          </p:nvPr>
        </p:nvGraphicFramePr>
        <p:xfrm>
          <a:off x="315857" y="628950"/>
          <a:ext cx="10067644" cy="3058524"/>
        </p:xfrm>
        <a:graphic>
          <a:graphicData uri="http://schemas.openxmlformats.org/drawingml/2006/table">
            <a:tbl>
              <a:tblPr/>
              <a:tblGrid>
                <a:gridCol w="1746323">
                  <a:extLst>
                    <a:ext uri="{9D8B030D-6E8A-4147-A177-3AD203B41FA5}">
                      <a16:colId xmlns:a16="http://schemas.microsoft.com/office/drawing/2014/main" val="1399089861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714699338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1173045950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426630661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1537353404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2527049213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855999118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1932255524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4221699439"/>
                    </a:ext>
                  </a:extLst>
                </a:gridCol>
                <a:gridCol w="832377">
                  <a:extLst>
                    <a:ext uri="{9D8B030D-6E8A-4147-A177-3AD203B41FA5}">
                      <a16:colId xmlns:a16="http://schemas.microsoft.com/office/drawing/2014/main" val="437851114"/>
                    </a:ext>
                  </a:extLst>
                </a:gridCol>
                <a:gridCol w="829928">
                  <a:extLst>
                    <a:ext uri="{9D8B030D-6E8A-4147-A177-3AD203B41FA5}">
                      <a16:colId xmlns:a16="http://schemas.microsoft.com/office/drawing/2014/main" val="1233287790"/>
                    </a:ext>
                  </a:extLst>
                </a:gridCol>
              </a:tblGrid>
              <a:tr h="46052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Статистическая информация о количестве оказанных услуг  субъектам малого и среднего предпринимательства  центром "Мой бизнес«</a:t>
                      </a:r>
                    </a:p>
                    <a:p>
                      <a:pPr algn="ctr" fontAlgn="ctr"/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2022г.</a:t>
                      </a:r>
                    </a:p>
                  </a:txBody>
                  <a:tcPr marL="2262" marR="2262" marT="22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242094"/>
                  </a:ext>
                </a:extLst>
              </a:tr>
              <a:tr h="18397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квартал 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14043"/>
                  </a:ext>
                </a:extLst>
              </a:tr>
              <a:tr h="460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77505"/>
                  </a:ext>
                </a:extLst>
              </a:tr>
              <a:tr h="457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Финансовая поддержка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392108"/>
                  </a:ext>
                </a:extLst>
              </a:tr>
              <a:tr h="377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 хозяйство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(СМСП)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6580"/>
                  </a:ext>
                </a:extLst>
              </a:tr>
              <a:tr h="464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Экспорт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46495"/>
                  </a:ext>
                </a:extLst>
              </a:tr>
              <a:tr h="654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РЦИ Акселерация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СМСП )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71929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83C4EB9-4CB8-72F9-C004-B454EA226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65480"/>
              </p:ext>
            </p:extLst>
          </p:nvPr>
        </p:nvGraphicFramePr>
        <p:xfrm>
          <a:off x="315858" y="3730119"/>
          <a:ext cx="10067643" cy="1884638"/>
        </p:xfrm>
        <a:graphic>
          <a:graphicData uri="http://schemas.openxmlformats.org/drawingml/2006/table">
            <a:tbl>
              <a:tblPr/>
              <a:tblGrid>
                <a:gridCol w="1756993">
                  <a:extLst>
                    <a:ext uri="{9D8B030D-6E8A-4147-A177-3AD203B41FA5}">
                      <a16:colId xmlns:a16="http://schemas.microsoft.com/office/drawing/2014/main" val="1582695596"/>
                    </a:ext>
                  </a:extLst>
                </a:gridCol>
                <a:gridCol w="826646">
                  <a:extLst>
                    <a:ext uri="{9D8B030D-6E8A-4147-A177-3AD203B41FA5}">
                      <a16:colId xmlns:a16="http://schemas.microsoft.com/office/drawing/2014/main" val="2532960546"/>
                    </a:ext>
                  </a:extLst>
                </a:gridCol>
                <a:gridCol w="832801">
                  <a:extLst>
                    <a:ext uri="{9D8B030D-6E8A-4147-A177-3AD203B41FA5}">
                      <a16:colId xmlns:a16="http://schemas.microsoft.com/office/drawing/2014/main" val="2197572963"/>
                    </a:ext>
                  </a:extLst>
                </a:gridCol>
                <a:gridCol w="823547">
                  <a:extLst>
                    <a:ext uri="{9D8B030D-6E8A-4147-A177-3AD203B41FA5}">
                      <a16:colId xmlns:a16="http://schemas.microsoft.com/office/drawing/2014/main" val="3446090762"/>
                    </a:ext>
                  </a:extLst>
                </a:gridCol>
                <a:gridCol w="838192">
                  <a:extLst>
                    <a:ext uri="{9D8B030D-6E8A-4147-A177-3AD203B41FA5}">
                      <a16:colId xmlns:a16="http://schemas.microsoft.com/office/drawing/2014/main" val="3273039744"/>
                    </a:ext>
                  </a:extLst>
                </a:gridCol>
                <a:gridCol w="818157">
                  <a:extLst>
                    <a:ext uri="{9D8B030D-6E8A-4147-A177-3AD203B41FA5}">
                      <a16:colId xmlns:a16="http://schemas.microsoft.com/office/drawing/2014/main" val="3764291845"/>
                    </a:ext>
                  </a:extLst>
                </a:gridCol>
                <a:gridCol w="832801">
                  <a:extLst>
                    <a:ext uri="{9D8B030D-6E8A-4147-A177-3AD203B41FA5}">
                      <a16:colId xmlns:a16="http://schemas.microsoft.com/office/drawing/2014/main" val="65230732"/>
                    </a:ext>
                  </a:extLst>
                </a:gridCol>
                <a:gridCol w="851308">
                  <a:extLst>
                    <a:ext uri="{9D8B030D-6E8A-4147-A177-3AD203B41FA5}">
                      <a16:colId xmlns:a16="http://schemas.microsoft.com/office/drawing/2014/main" val="536675541"/>
                    </a:ext>
                  </a:extLst>
                </a:gridCol>
                <a:gridCol w="814294">
                  <a:extLst>
                    <a:ext uri="{9D8B030D-6E8A-4147-A177-3AD203B41FA5}">
                      <a16:colId xmlns:a16="http://schemas.microsoft.com/office/drawing/2014/main" val="282883136"/>
                    </a:ext>
                  </a:extLst>
                </a:gridCol>
                <a:gridCol w="832800">
                  <a:extLst>
                    <a:ext uri="{9D8B030D-6E8A-4147-A177-3AD203B41FA5}">
                      <a16:colId xmlns:a16="http://schemas.microsoft.com/office/drawing/2014/main" val="3345907089"/>
                    </a:ext>
                  </a:extLst>
                </a:gridCol>
                <a:gridCol w="840104">
                  <a:extLst>
                    <a:ext uri="{9D8B030D-6E8A-4147-A177-3AD203B41FA5}">
                      <a16:colId xmlns:a16="http://schemas.microsoft.com/office/drawing/2014/main" val="891704882"/>
                    </a:ext>
                  </a:extLst>
                </a:gridCol>
              </a:tblGrid>
              <a:tr h="568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Акселерация (СМСП)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87964"/>
                  </a:ext>
                </a:extLst>
              </a:tr>
              <a:tr h="559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Вовлечение (ФЛ)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974056"/>
                  </a:ext>
                </a:extLst>
              </a:tr>
              <a:tr h="75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Вовлечение (СМСП)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001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9D2FD96-C711-650D-EBAC-62C56D5F9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556806"/>
              </p:ext>
            </p:extLst>
          </p:nvPr>
        </p:nvGraphicFramePr>
        <p:xfrm>
          <a:off x="315858" y="5657403"/>
          <a:ext cx="10067643" cy="1491542"/>
        </p:xfrm>
        <a:graphic>
          <a:graphicData uri="http://schemas.openxmlformats.org/drawingml/2006/table">
            <a:tbl>
              <a:tblPr/>
              <a:tblGrid>
                <a:gridCol w="1753850">
                  <a:extLst>
                    <a:ext uri="{9D8B030D-6E8A-4147-A177-3AD203B41FA5}">
                      <a16:colId xmlns:a16="http://schemas.microsoft.com/office/drawing/2014/main" val="3584168379"/>
                    </a:ext>
                  </a:extLst>
                </a:gridCol>
                <a:gridCol w="815823">
                  <a:extLst>
                    <a:ext uri="{9D8B030D-6E8A-4147-A177-3AD203B41FA5}">
                      <a16:colId xmlns:a16="http://schemas.microsoft.com/office/drawing/2014/main" val="2553044773"/>
                    </a:ext>
                  </a:extLst>
                </a:gridCol>
                <a:gridCol w="839926">
                  <a:extLst>
                    <a:ext uri="{9D8B030D-6E8A-4147-A177-3AD203B41FA5}">
                      <a16:colId xmlns:a16="http://schemas.microsoft.com/office/drawing/2014/main" val="4228013492"/>
                    </a:ext>
                  </a:extLst>
                </a:gridCol>
                <a:gridCol w="823249">
                  <a:extLst>
                    <a:ext uri="{9D8B030D-6E8A-4147-A177-3AD203B41FA5}">
                      <a16:colId xmlns:a16="http://schemas.microsoft.com/office/drawing/2014/main" val="3300239279"/>
                    </a:ext>
                  </a:extLst>
                </a:gridCol>
                <a:gridCol w="860249">
                  <a:extLst>
                    <a:ext uri="{9D8B030D-6E8A-4147-A177-3AD203B41FA5}">
                      <a16:colId xmlns:a16="http://schemas.microsoft.com/office/drawing/2014/main" val="155844476"/>
                    </a:ext>
                  </a:extLst>
                </a:gridCol>
                <a:gridCol w="823249">
                  <a:extLst>
                    <a:ext uri="{9D8B030D-6E8A-4147-A177-3AD203B41FA5}">
                      <a16:colId xmlns:a16="http://schemas.microsoft.com/office/drawing/2014/main" val="751631163"/>
                    </a:ext>
                  </a:extLst>
                </a:gridCol>
                <a:gridCol w="841749">
                  <a:extLst>
                    <a:ext uri="{9D8B030D-6E8A-4147-A177-3AD203B41FA5}">
                      <a16:colId xmlns:a16="http://schemas.microsoft.com/office/drawing/2014/main" val="2961446829"/>
                    </a:ext>
                  </a:extLst>
                </a:gridCol>
                <a:gridCol w="841749">
                  <a:extLst>
                    <a:ext uri="{9D8B030D-6E8A-4147-A177-3AD203B41FA5}">
                      <a16:colId xmlns:a16="http://schemas.microsoft.com/office/drawing/2014/main" val="640255849"/>
                    </a:ext>
                  </a:extLst>
                </a:gridCol>
                <a:gridCol w="813999">
                  <a:extLst>
                    <a:ext uri="{9D8B030D-6E8A-4147-A177-3AD203B41FA5}">
                      <a16:colId xmlns:a16="http://schemas.microsoft.com/office/drawing/2014/main" val="4139192679"/>
                    </a:ext>
                  </a:extLst>
                </a:gridCol>
                <a:gridCol w="812348">
                  <a:extLst>
                    <a:ext uri="{9D8B030D-6E8A-4147-A177-3AD203B41FA5}">
                      <a16:colId xmlns:a16="http://schemas.microsoft.com/office/drawing/2014/main" val="721608290"/>
                    </a:ext>
                  </a:extLst>
                </a:gridCol>
                <a:gridCol w="841452">
                  <a:extLst>
                    <a:ext uri="{9D8B030D-6E8A-4147-A177-3AD203B41FA5}">
                      <a16:colId xmlns:a16="http://schemas.microsoft.com/office/drawing/2014/main" val="996942503"/>
                    </a:ext>
                  </a:extLst>
                </a:gridCol>
              </a:tblGrid>
              <a:tr h="417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Самозанятые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59948"/>
                  </a:ext>
                </a:extLst>
              </a:tr>
              <a:tr h="916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ЦИР (СМСП)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79679"/>
                  </a:ext>
                </a:extLst>
              </a:tr>
              <a:tr h="1573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262" marR="2262" marT="22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1105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3331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</a:t>
                      </a:r>
                    </a:p>
                  </a:txBody>
                  <a:tcPr marL="2262" marR="2262" marT="22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8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81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9797</TotalTime>
  <Words>2238</Words>
  <Application>Microsoft Office PowerPoint</Application>
  <PresentationFormat>Произвольный</PresentationFormat>
  <Paragraphs>309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Дворецкая Наталья Владимировна</cp:lastModifiedBy>
  <cp:revision>1145</cp:revision>
  <cp:lastPrinted>2022-04-07T12:50:06Z</cp:lastPrinted>
  <dcterms:created xsi:type="dcterms:W3CDTF">2019-04-26T08:56:54Z</dcterms:created>
  <dcterms:modified xsi:type="dcterms:W3CDTF">2023-01-10T13:55:41Z</dcterms:modified>
</cp:coreProperties>
</file>